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5" r:id="rId14"/>
    <p:sldId id="333" r:id="rId15"/>
    <p:sldId id="334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" initials="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F00D"/>
    <a:srgbClr val="3FFFF9"/>
    <a:srgbClr val="CD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napToObjects="1">
      <p:cViewPr varScale="1">
        <p:scale>
          <a:sx n="102" d="100"/>
          <a:sy n="102" d="100"/>
        </p:scale>
        <p:origin x="2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lisonprice:Downloads:141112%20Shimadzu%20vs%20scan%20DOC%20comparison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26175109540101"/>
          <c:y val="3.3607617229664502E-2"/>
          <c:w val="0.81645174664500098"/>
          <c:h val="0.822323118701071"/>
        </c:manualLayout>
      </c:layout>
      <c:scatterChart>
        <c:scatterStyle val="lineMarker"/>
        <c:varyColors val="0"/>
        <c:ser>
          <c:idx val="0"/>
          <c:order val="0"/>
          <c:tx>
            <c:v>Wade Brook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trendline>
            <c:spPr>
              <a:ln w="31750">
                <a:solidFill>
                  <a:schemeClr val="tx1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0.187519662510331"/>
                  <c:y val="5.505852210078299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y = 1.12x - 0.26
R² = 0.77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'141112 all'!$C$2:$C$12</c:f>
              <c:numCache>
                <c:formatCode>General</c:formatCode>
                <c:ptCount val="11"/>
                <c:pt idx="0">
                  <c:v>1.72</c:v>
                </c:pt>
                <c:pt idx="1">
                  <c:v>3.8</c:v>
                </c:pt>
                <c:pt idx="2">
                  <c:v>1.99</c:v>
                </c:pt>
                <c:pt idx="3">
                  <c:v>1.88</c:v>
                </c:pt>
                <c:pt idx="4">
                  <c:v>3.96</c:v>
                </c:pt>
                <c:pt idx="5">
                  <c:v>1.82</c:v>
                </c:pt>
                <c:pt idx="6">
                  <c:v>1.9</c:v>
                </c:pt>
                <c:pt idx="7">
                  <c:v>3.1</c:v>
                </c:pt>
                <c:pt idx="8">
                  <c:v>3.63</c:v>
                </c:pt>
                <c:pt idx="9">
                  <c:v>1.76</c:v>
                </c:pt>
                <c:pt idx="10">
                  <c:v>1.968</c:v>
                </c:pt>
              </c:numCache>
            </c:numRef>
          </c:xVal>
          <c:yVal>
            <c:numRef>
              <c:f>'141112 all'!$D$2:$D$12</c:f>
              <c:numCache>
                <c:formatCode>General</c:formatCode>
                <c:ptCount val="11"/>
                <c:pt idx="0">
                  <c:v>2.81</c:v>
                </c:pt>
                <c:pt idx="1">
                  <c:v>3.04</c:v>
                </c:pt>
                <c:pt idx="2">
                  <c:v>1.6</c:v>
                </c:pt>
                <c:pt idx="3">
                  <c:v>1.7</c:v>
                </c:pt>
                <c:pt idx="4">
                  <c:v>4.84</c:v>
                </c:pt>
                <c:pt idx="5">
                  <c:v>1.45</c:v>
                </c:pt>
                <c:pt idx="6">
                  <c:v>1.7</c:v>
                </c:pt>
                <c:pt idx="7">
                  <c:v>3.41</c:v>
                </c:pt>
                <c:pt idx="8">
                  <c:v>4.05</c:v>
                </c:pt>
                <c:pt idx="9">
                  <c:v>1.77</c:v>
                </c:pt>
                <c:pt idx="10">
                  <c:v>1.5760000000000001</c:v>
                </c:pt>
              </c:numCache>
            </c:numRef>
          </c:yVal>
          <c:smooth val="0"/>
        </c:ser>
        <c:ser>
          <c:idx val="1"/>
          <c:order val="1"/>
          <c:tx>
            <c:v>Hungerford Brook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trendline>
            <c:spPr>
              <a:ln w="31750"/>
            </c:spPr>
            <c:trendlineType val="linear"/>
            <c:dispRSqr val="1"/>
            <c:dispEq val="1"/>
            <c:trendlineLbl>
              <c:layout>
                <c:manualLayout>
                  <c:x val="-9.5011092381133394E-2"/>
                  <c:y val="4.552719268691349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y = 0.97x + 3.53
R² = 0.94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'141112 all'!$C$13:$C$24</c:f>
              <c:numCache>
                <c:formatCode>General</c:formatCode>
                <c:ptCount val="12"/>
                <c:pt idx="0">
                  <c:v>7.09</c:v>
                </c:pt>
                <c:pt idx="1">
                  <c:v>14.75</c:v>
                </c:pt>
                <c:pt idx="2">
                  <c:v>6.96</c:v>
                </c:pt>
                <c:pt idx="3">
                  <c:v>8.1199999999999992</c:v>
                </c:pt>
                <c:pt idx="4">
                  <c:v>6.79</c:v>
                </c:pt>
                <c:pt idx="5">
                  <c:v>6.14</c:v>
                </c:pt>
                <c:pt idx="6">
                  <c:v>6.2</c:v>
                </c:pt>
                <c:pt idx="7">
                  <c:v>10.77</c:v>
                </c:pt>
                <c:pt idx="8">
                  <c:v>16.100000000000001</c:v>
                </c:pt>
                <c:pt idx="9">
                  <c:v>10.11</c:v>
                </c:pt>
                <c:pt idx="10">
                  <c:v>6.76</c:v>
                </c:pt>
                <c:pt idx="11">
                  <c:v>7.3739999999999997</c:v>
                </c:pt>
              </c:numCache>
            </c:numRef>
          </c:xVal>
          <c:yVal>
            <c:numRef>
              <c:f>'141112 all'!$D$13:$D$24</c:f>
              <c:numCache>
                <c:formatCode>General</c:formatCode>
                <c:ptCount val="12"/>
                <c:pt idx="0">
                  <c:v>11.23</c:v>
                </c:pt>
                <c:pt idx="1">
                  <c:v>17.75</c:v>
                </c:pt>
                <c:pt idx="2">
                  <c:v>12.02</c:v>
                </c:pt>
                <c:pt idx="3">
                  <c:v>11.43</c:v>
                </c:pt>
                <c:pt idx="4">
                  <c:v>9.43</c:v>
                </c:pt>
                <c:pt idx="5">
                  <c:v>9.34</c:v>
                </c:pt>
                <c:pt idx="6">
                  <c:v>9.01</c:v>
                </c:pt>
                <c:pt idx="7">
                  <c:v>12.47</c:v>
                </c:pt>
                <c:pt idx="8">
                  <c:v>19.920000000000002</c:v>
                </c:pt>
                <c:pt idx="9">
                  <c:v>13.38</c:v>
                </c:pt>
                <c:pt idx="10">
                  <c:v>10.130000000000001</c:v>
                </c:pt>
                <c:pt idx="11">
                  <c:v>10.707000000000001</c:v>
                </c:pt>
              </c:numCache>
            </c:numRef>
          </c:yVal>
          <c:smooth val="0"/>
        </c:ser>
        <c:ser>
          <c:idx val="3"/>
          <c:order val="2"/>
          <c:tx>
            <c:v>Potash Brook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'141112 all'!$C$38:$C$47</c:f>
              <c:numCache>
                <c:formatCode>General</c:formatCode>
                <c:ptCount val="10"/>
                <c:pt idx="0">
                  <c:v>7.35</c:v>
                </c:pt>
                <c:pt idx="1">
                  <c:v>6.16</c:v>
                </c:pt>
                <c:pt idx="2">
                  <c:v>5.04</c:v>
                </c:pt>
                <c:pt idx="3">
                  <c:v>8.94</c:v>
                </c:pt>
                <c:pt idx="4">
                  <c:v>6.79</c:v>
                </c:pt>
                <c:pt idx="5">
                  <c:v>4.8899999999999997</c:v>
                </c:pt>
                <c:pt idx="6">
                  <c:v>6.13</c:v>
                </c:pt>
                <c:pt idx="7">
                  <c:v>5.81</c:v>
                </c:pt>
                <c:pt idx="8">
                  <c:v>4.7300000000000004</c:v>
                </c:pt>
                <c:pt idx="9">
                  <c:v>5.1040000000000001</c:v>
                </c:pt>
              </c:numCache>
            </c:numRef>
          </c:xVal>
          <c:yVal>
            <c:numRef>
              <c:f>'141112 all'!$D$38:$D$47</c:f>
              <c:numCache>
                <c:formatCode>General</c:formatCode>
                <c:ptCount val="10"/>
                <c:pt idx="0">
                  <c:v>10.36</c:v>
                </c:pt>
                <c:pt idx="1">
                  <c:v>10.68</c:v>
                </c:pt>
                <c:pt idx="2">
                  <c:v>9.42</c:v>
                </c:pt>
                <c:pt idx="3">
                  <c:v>12.72</c:v>
                </c:pt>
                <c:pt idx="4">
                  <c:v>14.94</c:v>
                </c:pt>
                <c:pt idx="5">
                  <c:v>13.33</c:v>
                </c:pt>
                <c:pt idx="6">
                  <c:v>16.399999999999999</c:v>
                </c:pt>
                <c:pt idx="7">
                  <c:v>15.91</c:v>
                </c:pt>
                <c:pt idx="8">
                  <c:v>15.17</c:v>
                </c:pt>
                <c:pt idx="9">
                  <c:v>15.634</c:v>
                </c:pt>
              </c:numCache>
            </c:numRef>
          </c:yVal>
          <c:smooth val="0"/>
        </c:ser>
        <c:ser>
          <c:idx val="2"/>
          <c:order val="3"/>
          <c:tx>
            <c:v>1:1</c:v>
          </c:tx>
          <c:spPr>
            <a:ln w="28575">
              <a:solidFill>
                <a:schemeClr val="tx1">
                  <a:alpha val="40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'141112 all'!$F$2:$F$3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xVal>
          <c:yVal>
            <c:numRef>
              <c:f>'141112 all'!$G$2:$G$3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708472"/>
        <c:axId val="398342336"/>
      </c:scatterChart>
      <c:valAx>
        <c:axId val="397708472"/>
        <c:scaling>
          <c:orientation val="minMax"/>
          <c:max val="1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Shimadzu DOC concentration (mg L</a:t>
                </a:r>
                <a:r>
                  <a:rPr lang="en-US" sz="1600" baseline="30000"/>
                  <a:t>-1</a:t>
                </a:r>
                <a:r>
                  <a:rPr lang="en-US" sz="1600" baseline="0"/>
                  <a:t>)</a:t>
                </a:r>
              </a:p>
            </c:rich>
          </c:tx>
          <c:layout>
            <c:manualLayout>
              <c:xMode val="edge"/>
              <c:yMode val="edge"/>
              <c:x val="0.26011552775594499"/>
              <c:y val="0.92500441937282796"/>
            </c:manualLayout>
          </c:layout>
          <c:overlay val="0"/>
        </c:title>
        <c:numFmt formatCode="#,##0.0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8342336"/>
        <c:crosses val="autoZero"/>
        <c:crossBetween val="midCat"/>
      </c:valAx>
      <c:valAx>
        <c:axId val="398342336"/>
        <c:scaling>
          <c:orientation val="minMax"/>
          <c:max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S-can DOC concentration (mg L</a:t>
                </a:r>
                <a:r>
                  <a:rPr lang="en-US" sz="1600" baseline="30000"/>
                  <a:t>-1</a:t>
                </a:r>
                <a:r>
                  <a:rPr lang="en-US" sz="1600"/>
                  <a:t>)</a:t>
                </a:r>
              </a:p>
            </c:rich>
          </c:tx>
          <c:layout>
            <c:manualLayout>
              <c:xMode val="edge"/>
              <c:yMode val="edge"/>
              <c:x val="1.21029874907841E-2"/>
              <c:y val="0.10270600046647101"/>
            </c:manualLayout>
          </c:layout>
          <c:overlay val="0"/>
        </c:title>
        <c:numFmt formatCode="#,##0.0" sourceLinked="0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7708472"/>
        <c:crosses val="autoZero"/>
        <c:crossBetween val="midCat"/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4853529483747499"/>
          <c:y val="4.6850057009349397E-2"/>
          <c:w val="0.324411284432088"/>
          <c:h val="0.20762631943734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61AF9-38A0-47EE-A459-E3370E46903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AA93E-127F-440A-8478-22508F0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8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Contrast between</a:t>
            </a:r>
            <a:r>
              <a:rPr lang="en-US" baseline="0" dirty="0" smtClean="0"/>
              <a:t> 2 land use types (too much to show all 4?)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3E96D-F421-A741-B0DF-5499EADD46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6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67C9302C-059A-43A9-841A-30E042584ABE}" type="datetime1">
              <a:rPr lang="en-US" altLang="en-US"/>
              <a:pPr/>
              <a:t>1/12/2015</a:t>
            </a:fld>
            <a:endParaRPr lang="en-US" alt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005C9F71-F1D6-4892-A8C1-32A7CA8FF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0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2A414-1B48-413F-9051-192CBE3903A0}" type="datetime1">
              <a:rPr lang="en-US" altLang="en-US"/>
              <a:pPr/>
              <a:t>1/12/2015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41C1C-44D2-4C11-A7CD-D243CADC3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72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A005F1-301B-41EA-96B3-4B93EC18F3A9}" type="datetime1">
              <a:rPr lang="en-US" altLang="en-US"/>
              <a:pPr/>
              <a:t>1/12/2015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C2774-E512-48B2-A32F-4F10039C0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60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BBE3C-1DF0-46BE-A384-0761A7ABC0B9}" type="datetime1">
              <a:rPr lang="en-US" altLang="en-US"/>
              <a:pPr/>
              <a:t>1/12/2015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4A5B-2B0B-41BF-94C9-099B62B05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91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8AB898D5-95EA-49B5-BFF2-F2BEB5131496}" type="datetime1">
              <a:rPr lang="en-US" altLang="en-US"/>
              <a:pPr/>
              <a:t>1/12/2015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988C056C-FEC5-49EB-AFB3-9346EB80B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831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4F56E-1F5E-4EAD-894D-589A7FA21CD7}" type="datetime1">
              <a:rPr lang="en-US" altLang="en-US"/>
              <a:pPr/>
              <a:t>1/12/2015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D1D0B-DB09-4811-850D-48525756B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97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F7C0E-CDFC-4A9E-A66C-E54D0EB824EF}" type="datetime1">
              <a:rPr lang="en-US" altLang="en-US"/>
              <a:pPr/>
              <a:t>1/12/2015</a:t>
            </a:fld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5DD94-C68A-4E8B-97BE-1F9BE6622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54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493093-8B0E-4530-A191-18BC56D22A52}" type="datetime1">
              <a:rPr lang="en-US" altLang="en-US"/>
              <a:pPr/>
              <a:t>1/12/2015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F21D8-FB40-4290-8F62-B7B195B0B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74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80E09-8FD4-47F5-8AB4-815322F30D9B}" type="datetime1">
              <a:rPr lang="en-US" altLang="en-US"/>
              <a:pPr/>
              <a:t>1/12/2015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120AB-3116-49ED-9C87-0C76C14C8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05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192073-A6C8-4F5D-B4E7-090828F1098C}" type="datetime1">
              <a:rPr lang="en-US" altLang="en-US"/>
              <a:pPr/>
              <a:t>1/12/2015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CA769-7AD9-4BCC-A08C-EA378F04E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8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0E2D8-CCA1-470B-B315-8CBFD205A03F}" type="datetime1">
              <a:rPr lang="en-US" altLang="en-US"/>
              <a:pPr/>
              <a:t>1/12/2015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1AE0B-5539-4F97-883A-3C0DD3586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61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pitchFamily="-65" charset="-18"/>
              </a:defRPr>
            </a:lvl1pPr>
          </a:lstStyle>
          <a:p>
            <a:fld id="{5D6A7388-3528-4C79-89C3-290E4C422BF0}" type="datetime1">
              <a:rPr lang="en-US" altLang="en-US"/>
              <a:pPr/>
              <a:t>1/12/2015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Gill Sans MT" pitchFamily="-65" charset="-18"/>
              </a:defRPr>
            </a:lvl1pPr>
          </a:lstStyle>
          <a:p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pitchFamily="-65" charset="-18"/>
              </a:defRPr>
            </a:lvl1pPr>
          </a:lstStyle>
          <a:p>
            <a:fld id="{14D015CE-7D1F-4749-8CF1-BAAD9CD63A8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0" r:id="rId4"/>
    <p:sldLayoutId id="2147483681" r:id="rId5"/>
    <p:sldLayoutId id="2147483685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65" charset="0"/>
          <a:ea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65" charset="0"/>
          <a:ea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65" charset="0"/>
          <a:ea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65" charset="0"/>
          <a:ea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65" charset="0"/>
          <a:ea typeface="ＭＳ Ｐゴシック" pitchFamily="-65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65" charset="0"/>
          <a:ea typeface="ＭＳ Ｐゴシック" pitchFamily="-65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65" charset="0"/>
          <a:ea typeface="ＭＳ Ｐゴシック" pitchFamily="-65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65" charset="0"/>
          <a:ea typeface="ＭＳ Ｐゴシック" pitchFamily="-65" charset="-128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-65" charset="2"/>
        <a:buChar char=""/>
        <a:defRPr sz="2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-65" charset="2"/>
        <a:buChar char=""/>
        <a:defRPr sz="23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-65" charset="2"/>
        <a:buChar char="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-65" charset="2"/>
        <a:buChar char=""/>
        <a:defRPr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-65" charset="2"/>
        <a:buChar char=""/>
        <a:defRPr sz="1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06450" y="44450"/>
            <a:ext cx="9798050" cy="2187575"/>
          </a:xfrm>
        </p:spPr>
        <p:txBody>
          <a:bodyPr>
            <a:normAutofit/>
          </a:bodyPr>
          <a:lstStyle/>
          <a:p>
            <a:r>
              <a:rPr lang="en-US" dirty="0" smtClean="0"/>
              <a:t>Nutrient Dynamics in Streams of Four Land Use Types in the Lake Champlain Basin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84625"/>
            <a:ext cx="8937625" cy="9781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Allison </a:t>
            </a:r>
            <a:r>
              <a:rPr lang="en-US" dirty="0" err="1" smtClean="0"/>
              <a:t>Jerram</a:t>
            </a:r>
            <a:r>
              <a:rPr lang="en-US" dirty="0" smtClean="0"/>
              <a:t>, Andrew </a:t>
            </a:r>
            <a:r>
              <a:rPr lang="en-US" dirty="0" err="1" smtClean="0"/>
              <a:t>Schroth</a:t>
            </a:r>
            <a:r>
              <a:rPr lang="en-US" dirty="0" smtClean="0"/>
              <a:t>, </a:t>
            </a:r>
            <a:r>
              <a:rPr lang="en-US" dirty="0" err="1" smtClean="0"/>
              <a:t>Breck</a:t>
            </a:r>
            <a:r>
              <a:rPr lang="en-US" dirty="0" smtClean="0"/>
              <a:t> Bowden, Matthew Vaughan, Jamie </a:t>
            </a:r>
            <a:r>
              <a:rPr lang="en-US" dirty="0" err="1" smtClean="0"/>
              <a:t>Shanley</a:t>
            </a:r>
            <a:r>
              <a:rPr lang="en-US" dirty="0" smtClean="0"/>
              <a:t>, Andy </a:t>
            </a:r>
            <a:r>
              <a:rPr lang="en-US" dirty="0" err="1" smtClean="0"/>
              <a:t>Vermilyea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19201" y="1981200"/>
            <a:ext cx="6858000" cy="2378634"/>
            <a:chOff x="1219201" y="1143000"/>
            <a:chExt cx="6858000" cy="2378634"/>
          </a:xfrm>
        </p:grpSpPr>
        <p:pic>
          <p:nvPicPr>
            <p:cNvPr id="7" name="Picture 6" descr="Hom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1" y="1143000"/>
              <a:ext cx="6858000" cy="1523999"/>
            </a:xfrm>
            <a:prstGeom prst="rect">
              <a:avLst/>
            </a:prstGeom>
            <a:noFill/>
          </p:spPr>
        </p:pic>
        <p:pic>
          <p:nvPicPr>
            <p:cNvPr id="8" name="Picture 5" descr="S:\epscor\2012 RII Track 2 NEWRnet IIA 1330446\Lil\Poster National Conference Nov 2013\DE\DE%20EPSCOR-color_R1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810338"/>
              <a:ext cx="921912" cy="71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S:\epscor\2012 RII Track 2 NEWRnet IIA 1330446\Lil\Poster National Conference Nov 2013\LOGO\RIepscorlogo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991055"/>
              <a:ext cx="1878806" cy="458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S:\epscor\Logos\NEW EPSCoR LOGO USE THIS\VTEPSCoR_logo_green_lg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096" y="2825319"/>
              <a:ext cx="1021593" cy="62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1" y="5010532"/>
            <a:ext cx="990600" cy="9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of Storm Discharge </a:t>
            </a:r>
            <a:br>
              <a:rPr lang="en-US" dirty="0" smtClean="0"/>
            </a:br>
            <a:r>
              <a:rPr lang="en-US" dirty="0" smtClean="0"/>
              <a:t>to Nutrient Export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78" y="1981200"/>
            <a:ext cx="8229600" cy="3200400"/>
          </a:xfrm>
        </p:spPr>
        <p:txBody>
          <a:bodyPr/>
          <a:lstStyle/>
          <a:p>
            <a:r>
              <a:rPr lang="en-US" dirty="0" smtClean="0"/>
              <a:t>How much of a certain nutrient enters the stream (and exported downstream) during a storm?</a:t>
            </a:r>
          </a:p>
          <a:p>
            <a:r>
              <a:rPr lang="en-US" dirty="0" smtClean="0"/>
              <a:t>How is storm export different among land use types for a storm of the same size? How does this vary across storms and seasons? </a:t>
            </a:r>
          </a:p>
          <a:p>
            <a:r>
              <a:rPr lang="en-US" dirty="0" smtClean="0"/>
              <a:t>Must normalize discharge and concentration data by including area in calculation</a:t>
            </a:r>
            <a:endParaRPr lang="en-US" dirty="0"/>
          </a:p>
        </p:txBody>
      </p:sp>
      <p:pic>
        <p:nvPicPr>
          <p:cNvPr id="4" name="Picture 3" descr="S:\epscor\Logos\NEWRnet Logos\newrnet_blo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070" y="0"/>
            <a:ext cx="1410730" cy="9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362200"/>
            <a:ext cx="6934200" cy="4495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819816" y="3274283"/>
            <a:ext cx="3199222" cy="2897917"/>
          </a:xfrm>
          <a:custGeom>
            <a:avLst/>
            <a:gdLst>
              <a:gd name="connsiteX0" fmla="*/ 153006 w 3901644"/>
              <a:gd name="connsiteY0" fmla="*/ 3335291 h 3534184"/>
              <a:gd name="connsiteX1" fmla="*/ 382514 w 3901644"/>
              <a:gd name="connsiteY1" fmla="*/ 3182296 h 3534184"/>
              <a:gd name="connsiteX2" fmla="*/ 413115 w 3901644"/>
              <a:gd name="connsiteY2" fmla="*/ 2891605 h 3534184"/>
              <a:gd name="connsiteX3" fmla="*/ 459017 w 3901644"/>
              <a:gd name="connsiteY3" fmla="*/ 2096031 h 3534184"/>
              <a:gd name="connsiteX4" fmla="*/ 520219 w 3901644"/>
              <a:gd name="connsiteY4" fmla="*/ 1851239 h 3534184"/>
              <a:gd name="connsiteX5" fmla="*/ 627323 w 3901644"/>
              <a:gd name="connsiteY5" fmla="*/ 933270 h 3534184"/>
              <a:gd name="connsiteX6" fmla="*/ 642624 w 3901644"/>
              <a:gd name="connsiteY6" fmla="*/ 321290 h 3534184"/>
              <a:gd name="connsiteX7" fmla="*/ 749728 w 3901644"/>
              <a:gd name="connsiteY7" fmla="*/ 30599 h 3534184"/>
              <a:gd name="connsiteX8" fmla="*/ 749728 w 3901644"/>
              <a:gd name="connsiteY8" fmla="*/ 30599 h 3534184"/>
              <a:gd name="connsiteX9" fmla="*/ 749728 w 3901644"/>
              <a:gd name="connsiteY9" fmla="*/ 30599 h 3534184"/>
              <a:gd name="connsiteX10" fmla="*/ 887433 w 3901644"/>
              <a:gd name="connsiteY10" fmla="*/ 0 h 3534184"/>
              <a:gd name="connsiteX11" fmla="*/ 887433 w 3901644"/>
              <a:gd name="connsiteY11" fmla="*/ 0 h 3534184"/>
              <a:gd name="connsiteX12" fmla="*/ 979236 w 3901644"/>
              <a:gd name="connsiteY12" fmla="*/ 917970 h 3534184"/>
              <a:gd name="connsiteX13" fmla="*/ 1071040 w 3901644"/>
              <a:gd name="connsiteY13" fmla="*/ 1545250 h 3534184"/>
              <a:gd name="connsiteX14" fmla="*/ 1315849 w 3901644"/>
              <a:gd name="connsiteY14" fmla="*/ 2203128 h 3534184"/>
              <a:gd name="connsiteX15" fmla="*/ 1667762 w 3901644"/>
              <a:gd name="connsiteY15" fmla="*/ 2784509 h 3534184"/>
              <a:gd name="connsiteX16" fmla="*/ 2463391 w 3901644"/>
              <a:gd name="connsiteY16" fmla="*/ 3197595 h 3534184"/>
              <a:gd name="connsiteX17" fmla="*/ 3136616 w 3901644"/>
              <a:gd name="connsiteY17" fmla="*/ 3274093 h 3534184"/>
              <a:gd name="connsiteX18" fmla="*/ 3901644 w 3901644"/>
              <a:gd name="connsiteY18" fmla="*/ 3289392 h 3534184"/>
              <a:gd name="connsiteX19" fmla="*/ 3901644 w 3901644"/>
              <a:gd name="connsiteY19" fmla="*/ 3534184 h 3534184"/>
              <a:gd name="connsiteX20" fmla="*/ 0 w 3901644"/>
              <a:gd name="connsiteY20" fmla="*/ 3534184 h 3534184"/>
              <a:gd name="connsiteX21" fmla="*/ 0 w 3901644"/>
              <a:gd name="connsiteY21" fmla="*/ 3335291 h 3534184"/>
              <a:gd name="connsiteX22" fmla="*/ 153006 w 3901644"/>
              <a:gd name="connsiteY22" fmla="*/ 3335291 h 353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01644" h="3534184">
                <a:moveTo>
                  <a:pt x="153006" y="3335291"/>
                </a:moveTo>
                <a:lnTo>
                  <a:pt x="382514" y="3182296"/>
                </a:lnTo>
                <a:lnTo>
                  <a:pt x="413115" y="2891605"/>
                </a:lnTo>
                <a:lnTo>
                  <a:pt x="459017" y="2096031"/>
                </a:lnTo>
                <a:lnTo>
                  <a:pt x="520219" y="1851239"/>
                </a:lnTo>
                <a:lnTo>
                  <a:pt x="627323" y="933270"/>
                </a:lnTo>
                <a:lnTo>
                  <a:pt x="642624" y="321290"/>
                </a:lnTo>
                <a:lnTo>
                  <a:pt x="749728" y="30599"/>
                </a:lnTo>
                <a:lnTo>
                  <a:pt x="749728" y="30599"/>
                </a:lnTo>
                <a:lnTo>
                  <a:pt x="749728" y="30599"/>
                </a:lnTo>
                <a:lnTo>
                  <a:pt x="887433" y="0"/>
                </a:lnTo>
                <a:lnTo>
                  <a:pt x="887433" y="0"/>
                </a:lnTo>
                <a:lnTo>
                  <a:pt x="979236" y="917970"/>
                </a:lnTo>
                <a:lnTo>
                  <a:pt x="1071040" y="1545250"/>
                </a:lnTo>
                <a:lnTo>
                  <a:pt x="1315849" y="2203128"/>
                </a:lnTo>
                <a:lnTo>
                  <a:pt x="1667762" y="2784509"/>
                </a:lnTo>
                <a:lnTo>
                  <a:pt x="2463391" y="3197595"/>
                </a:lnTo>
                <a:lnTo>
                  <a:pt x="3136616" y="3274093"/>
                </a:lnTo>
                <a:lnTo>
                  <a:pt x="3901644" y="3289392"/>
                </a:lnTo>
                <a:lnTo>
                  <a:pt x="3901644" y="3534184"/>
                </a:lnTo>
                <a:lnTo>
                  <a:pt x="0" y="3534184"/>
                </a:lnTo>
                <a:lnTo>
                  <a:pt x="0" y="3335291"/>
                </a:lnTo>
                <a:lnTo>
                  <a:pt x="153006" y="3335291"/>
                </a:lnTo>
                <a:close/>
              </a:path>
            </a:pathLst>
          </a:custGeom>
          <a:solidFill>
            <a:srgbClr val="CD6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itrate export exa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5" y="1710140"/>
            <a:ext cx="7364485" cy="5452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Nitrate Export During Storms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48" y="1143000"/>
            <a:ext cx="2661817" cy="1061384"/>
          </a:xfrm>
          <a:prstGeom prst="rect">
            <a:avLst/>
          </a:prstGeom>
        </p:spPr>
      </p:pic>
      <p:pic>
        <p:nvPicPr>
          <p:cNvPr id="8" name="Picture 7" descr="S:\epscor\Logos\NEWRnet Logos\newrnet_bloc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070" y="0"/>
            <a:ext cx="1410730" cy="9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1143000"/>
            <a:ext cx="3200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41210 Nitrate Exp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368300"/>
            <a:ext cx="8801100" cy="6121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6288530" y="1608591"/>
            <a:ext cx="26776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/>
                <a:cs typeface="Arial"/>
              </a:rPr>
              <a:t>Y = 0.03x+0.10, R</a:t>
            </a:r>
            <a:r>
              <a:rPr lang="en-US" sz="1700" baseline="30000" dirty="0" smtClean="0">
                <a:latin typeface="Arial"/>
                <a:cs typeface="Arial"/>
              </a:rPr>
              <a:t>2</a:t>
            </a:r>
            <a:r>
              <a:rPr lang="en-US" sz="1700" dirty="0" smtClean="0">
                <a:latin typeface="Arial"/>
                <a:cs typeface="Arial"/>
              </a:rPr>
              <a:t>=0.42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8530" y="2311772"/>
            <a:ext cx="26776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/>
                <a:cs typeface="Arial"/>
              </a:rPr>
              <a:t>Y = 2.53x-0.55, R</a:t>
            </a:r>
            <a:r>
              <a:rPr lang="en-US" sz="1700" baseline="30000" dirty="0" smtClean="0">
                <a:latin typeface="Arial"/>
                <a:cs typeface="Arial"/>
              </a:rPr>
              <a:t>2</a:t>
            </a:r>
            <a:r>
              <a:rPr lang="en-US" sz="1700" dirty="0" smtClean="0">
                <a:latin typeface="Arial"/>
                <a:cs typeface="Arial"/>
              </a:rPr>
              <a:t>=0.92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8530" y="2969055"/>
            <a:ext cx="26776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/>
                <a:cs typeface="Arial"/>
              </a:rPr>
              <a:t>Y = 0.82x+0.13, R</a:t>
            </a:r>
            <a:r>
              <a:rPr lang="en-US" sz="1700" baseline="30000" dirty="0" smtClean="0">
                <a:latin typeface="Arial"/>
                <a:cs typeface="Arial"/>
              </a:rPr>
              <a:t>2</a:t>
            </a:r>
            <a:r>
              <a:rPr lang="en-US" sz="1700" dirty="0" smtClean="0">
                <a:latin typeface="Arial"/>
                <a:cs typeface="Arial"/>
              </a:rPr>
              <a:t>=0.95</a:t>
            </a:r>
            <a:endParaRPr lang="en-US" sz="1700" dirty="0">
              <a:latin typeface="Arial"/>
              <a:cs typeface="Arial"/>
            </a:endParaRPr>
          </a:p>
        </p:txBody>
      </p:sp>
      <p:pic>
        <p:nvPicPr>
          <p:cNvPr id="9" name="Picture 8" descr="S:\epscor\Logos\NEWRnet Logos\newrnet_bloc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070" y="0"/>
            <a:ext cx="1410730" cy="9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3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QA/QC – Nitrate</a:t>
            </a:r>
            <a:endParaRPr lang="en-US" dirty="0"/>
          </a:p>
        </p:txBody>
      </p:sp>
      <p:pic>
        <p:nvPicPr>
          <p:cNvPr id="6" name="Picture 5" descr="lachat qa q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0" y="1447800"/>
            <a:ext cx="7016029" cy="485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0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QA/QC – </a:t>
            </a:r>
            <a:r>
              <a:rPr lang="en-US" dirty="0" smtClean="0"/>
              <a:t>DOC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366086"/>
              </p:ext>
            </p:extLst>
          </p:nvPr>
        </p:nvGraphicFramePr>
        <p:xfrm>
          <a:off x="465529" y="1524000"/>
          <a:ext cx="8221271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370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105" y="2133600"/>
            <a:ext cx="7733270" cy="2209800"/>
          </a:xfrm>
        </p:spPr>
        <p:txBody>
          <a:bodyPr/>
          <a:lstStyle/>
          <a:p>
            <a:r>
              <a:rPr lang="en-US" dirty="0" smtClean="0"/>
              <a:t>How do nutrient concentrations in streams differ among land use types over time?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does nutrient loading during storms differ among land use types?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S:\epscor\Logos\NEWRnet Logos\newrnet_blo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070" y="0"/>
            <a:ext cx="1410730" cy="9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and Site Selection</a:t>
            </a:r>
            <a:endParaRPr lang="en-US" dirty="0"/>
          </a:p>
        </p:txBody>
      </p:sp>
      <p:pic>
        <p:nvPicPr>
          <p:cNvPr id="8" name="Picture 7" descr="S:\epscor\Logos\NEWRnet Logos\newrnet_blo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070" y="0"/>
            <a:ext cx="1410730" cy="9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0" y="1371600"/>
            <a:ext cx="365763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+mn-lt"/>
              </a:rPr>
              <a:t>Deploy identical </a:t>
            </a:r>
            <a:r>
              <a:rPr lang="en-US" sz="2000" i="1" dirty="0" smtClean="0">
                <a:latin typeface="+mn-lt"/>
              </a:rPr>
              <a:t>in situ </a:t>
            </a:r>
            <a:r>
              <a:rPr lang="en-US" sz="2000" dirty="0" smtClean="0">
                <a:latin typeface="+mn-lt"/>
              </a:rPr>
              <a:t>sensor suites in streams in Rhode Island, Delaware, and Vermont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53193"/>
            <a:ext cx="389144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0" y="2634843"/>
            <a:ext cx="3200400" cy="364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70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40" y="2286000"/>
            <a:ext cx="3055883" cy="35893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0"/>
            <a:ext cx="2895600" cy="1015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Wade Brook</a:t>
            </a:r>
          </a:p>
          <a:p>
            <a:r>
              <a:rPr lang="en-US" sz="1800" dirty="0" smtClean="0"/>
              <a:t>Forested</a:t>
            </a:r>
            <a:endParaRPr lang="en-US" sz="1800" dirty="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722608" y="2088779"/>
            <a:ext cx="3525792" cy="273421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Potash Brook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Suburban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200400" y="2292986"/>
            <a:ext cx="2625440" cy="3595384"/>
            <a:chOff x="1330001" y="777042"/>
            <a:chExt cx="3882441" cy="5860360"/>
          </a:xfrm>
        </p:grpSpPr>
        <p:pic>
          <p:nvPicPr>
            <p:cNvPr id="54" name="Picture 53" descr="NewrNetSites Potash Brook Land Use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0001" y="777042"/>
              <a:ext cx="3882441" cy="5860360"/>
            </a:xfrm>
            <a:prstGeom prst="rect">
              <a:avLst/>
            </a:prstGeom>
          </p:spPr>
        </p:pic>
        <p:sp>
          <p:nvSpPr>
            <p:cNvPr id="55" name="Isosceles Triangle 54"/>
            <p:cNvSpPr/>
            <p:nvPr/>
          </p:nvSpPr>
          <p:spPr>
            <a:xfrm>
              <a:off x="1988042" y="2991469"/>
              <a:ext cx="131608" cy="131608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62366" y="2283583"/>
            <a:ext cx="2731239" cy="3648024"/>
            <a:chOff x="1066800" y="401194"/>
            <a:chExt cx="4724400" cy="6304406"/>
          </a:xfrm>
        </p:grpSpPr>
        <p:pic>
          <p:nvPicPr>
            <p:cNvPr id="15" name="Picture 14" descr="NewrNetSites Hungerford Land Use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66800" y="401194"/>
              <a:ext cx="4724400" cy="6304406"/>
            </a:xfrm>
            <a:prstGeom prst="rect">
              <a:avLst/>
            </a:prstGeom>
          </p:spPr>
        </p:pic>
        <p:pic>
          <p:nvPicPr>
            <p:cNvPr id="16" name="Picture 15" descr="NewrNetSites Hungerford Land Use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03284" y="4522232"/>
              <a:ext cx="1066799" cy="1143000"/>
            </a:xfrm>
            <a:prstGeom prst="rect">
              <a:avLst/>
            </a:prstGeom>
          </p:spPr>
        </p:pic>
        <p:sp>
          <p:nvSpPr>
            <p:cNvPr id="19" name="Isosceles Triangle 18"/>
            <p:cNvSpPr/>
            <p:nvPr/>
          </p:nvSpPr>
          <p:spPr>
            <a:xfrm>
              <a:off x="1905000" y="674132"/>
              <a:ext cx="152400" cy="1524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 bwMode="auto">
          <a:xfrm>
            <a:off x="5687975" y="2088779"/>
            <a:ext cx="3525792" cy="27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65" charset="0"/>
                <a:ea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65" charset="0"/>
                <a:ea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65" charset="0"/>
                <a:ea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65" charset="0"/>
                <a:ea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65" charset="0"/>
                <a:ea typeface="ＭＳ Ｐゴシック" pitchFamily="-65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65" charset="0"/>
                <a:ea typeface="ＭＳ Ｐゴシック" pitchFamily="-65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65" charset="0"/>
                <a:ea typeface="ＭＳ Ｐゴシック" pitchFamily="-65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65" charset="0"/>
                <a:ea typeface="ＭＳ Ｐゴシック" pitchFamily="-65" charset="-128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Hungerford Brook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Agricultural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520988"/>
            <a:ext cx="708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/>
                <a:cs typeface="Bookman Old Style"/>
              </a:rPr>
              <a:t>Land Cover for 3 VT </a:t>
            </a:r>
            <a:r>
              <a:rPr lang="en-US" sz="3200" dirty="0" err="1" smtClean="0">
                <a:latin typeface="Bookman Old Style"/>
                <a:cs typeface="Bookman Old Style"/>
              </a:rPr>
              <a:t>Endmembers</a:t>
            </a:r>
            <a:endParaRPr lang="en-US" sz="32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1344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589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Sensor Selections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1422" y="1267732"/>
            <a:ext cx="6248400" cy="5383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YSI EXO2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Conductivity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Dissolved Oxygen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Turbidity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Fluorescent Dissolved Organic Matter(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fDOM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BGA/Chlorophyll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s::can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Spectrolyser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Nitrate-N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Dissolved Organic Carbon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Total Organic Carbon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Turbidity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Full UV/Visible ‘Fingerprint’ scan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Both sensors: 15 minute resolution</a:t>
            </a:r>
            <a:endParaRPr lang="en-US" dirty="0"/>
          </a:p>
        </p:txBody>
      </p:sp>
      <p:pic>
        <p:nvPicPr>
          <p:cNvPr id="6" name="Picture 2" descr="C:\Users\racc005\Pictures\EXO Water Quality Sond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199" y="1146492"/>
            <a:ext cx="2514600" cy="17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racc005\Pictures\spectroly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11118">
            <a:off x="5808677" y="3162284"/>
            <a:ext cx="990599" cy="32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epscor\Logos\NEWRnet Logos\newrnet_bloc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070" y="0"/>
            <a:ext cx="1410730" cy="9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Field Installations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- Suburban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4149"/>
            <a:ext cx="4435405" cy="3967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943" y="1418383"/>
            <a:ext cx="4495800" cy="4779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58100" y="202239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Solar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panel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429500" y="2299396"/>
            <a:ext cx="228600" cy="184666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61514" y="3200400"/>
            <a:ext cx="15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Datalogger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162800" y="3401199"/>
            <a:ext cx="598714" cy="92333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58100" y="4244461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Battery Box</a:t>
            </a:r>
            <a:endParaRPr lang="en-U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cxnSp>
        <p:nvCxnSpPr>
          <p:cNvPr id="12" name="Straight Connector 11"/>
          <p:cNvCxnSpPr>
            <a:endCxn id="11" idx="1"/>
          </p:cNvCxnSpPr>
          <p:nvPr/>
        </p:nvCxnSpPr>
        <p:spPr>
          <a:xfrm flipV="1">
            <a:off x="7059386" y="4444516"/>
            <a:ext cx="598714" cy="356084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54102" y="3293477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s::can sensor</a:t>
            </a:r>
            <a:endParaRPr lang="en-U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4800600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EXO2 sensor</a:t>
            </a:r>
            <a:endParaRPr lang="en-U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1894114" y="3629915"/>
            <a:ext cx="87086" cy="614546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217702" y="4444516"/>
            <a:ext cx="111842" cy="507329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:\epscor\Logos\NEWRnet Logos\newrnet_bloc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070" y="0"/>
            <a:ext cx="1410730" cy="9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Discharge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Rating curves were developed for the forested and suburban site</a:t>
            </a:r>
          </a:p>
          <a:p>
            <a:r>
              <a:rPr lang="en-US" dirty="0" smtClean="0"/>
              <a:t>USGS data were used for the agricultural and mixed sites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49" y="3476380"/>
            <a:ext cx="2841626" cy="3016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825" y="2984500"/>
            <a:ext cx="2725774" cy="3635375"/>
          </a:xfrm>
          <a:prstGeom prst="rect">
            <a:avLst/>
          </a:prstGeom>
        </p:spPr>
      </p:pic>
      <p:pic>
        <p:nvPicPr>
          <p:cNvPr id="8" name="Picture 7" descr="S:\epscor\Logos\NEWRnet Logos\newrnet_bloc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070" y="0"/>
            <a:ext cx="1410730" cy="9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Forested Site Rating Curve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000" y="1903977"/>
            <a:ext cx="8711327" cy="43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:\epscor\Logos\NEWRnet Logos\newrnet_bloc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070" y="0"/>
            <a:ext cx="1410730" cy="9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219200"/>
            <a:ext cx="89154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in Nitrate Across Sites</a:t>
            </a:r>
            <a:endParaRPr lang="en-US" dirty="0"/>
          </a:p>
        </p:txBody>
      </p:sp>
      <p:pic>
        <p:nvPicPr>
          <p:cNvPr id="4" name="Picture 3" descr="141210 Nitrate Concent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5509260"/>
          </a:xfrm>
          <a:prstGeom prst="rect">
            <a:avLst/>
          </a:prstGeom>
        </p:spPr>
      </p:pic>
      <p:pic>
        <p:nvPicPr>
          <p:cNvPr id="5" name="Picture 4" descr="S:\epscor\Logos\NEWRnet Logos\newrnet_bloc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070" y="0"/>
            <a:ext cx="1410730" cy="9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9800" y="1981200"/>
            <a:ext cx="1066800" cy="3657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1000" y="4191000"/>
            <a:ext cx="3466070" cy="1371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5181600"/>
            <a:ext cx="7696200" cy="2966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T EPSCoR Water Templat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VT EPSCoR Water Template</Template>
  <TotalTime>5480</TotalTime>
  <Words>295</Words>
  <Application>Microsoft Office PowerPoint</Application>
  <PresentationFormat>On-screen Show (4:3)</PresentationFormat>
  <Paragraphs>57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Bookman Old Style</vt:lpstr>
      <vt:lpstr>Calibri</vt:lpstr>
      <vt:lpstr>Gill Sans MT</vt:lpstr>
      <vt:lpstr>Helvetica</vt:lpstr>
      <vt:lpstr>Wingdings</vt:lpstr>
      <vt:lpstr>Wingdings 3</vt:lpstr>
      <vt:lpstr>VT EPSCoR Water Template</vt:lpstr>
      <vt:lpstr>Nutrient Dynamics in Streams of Four Land Use Types in the Lake Champlain Basin</vt:lpstr>
      <vt:lpstr>Research Questions</vt:lpstr>
      <vt:lpstr>Strategy and Site Selection</vt:lpstr>
      <vt:lpstr>Potash Brook Suburban</vt:lpstr>
      <vt:lpstr>PowerPoint Presentation</vt:lpstr>
      <vt:lpstr>PowerPoint Presentation</vt:lpstr>
      <vt:lpstr>Discharge Data</vt:lpstr>
      <vt:lpstr>Forested Site Rating Curve</vt:lpstr>
      <vt:lpstr>Variability in Nitrate Across Sites</vt:lpstr>
      <vt:lpstr>Relationship of Storm Discharge  to Nutrient Export</vt:lpstr>
      <vt:lpstr>Nitrate Export During Storms</vt:lpstr>
      <vt:lpstr>PowerPoint Presentation</vt:lpstr>
      <vt:lpstr>Questions?</vt:lpstr>
      <vt:lpstr>Sensor QA/QC – Nitrate</vt:lpstr>
      <vt:lpstr>Sensor QA/QC – DOC</vt:lpstr>
    </vt:vector>
  </TitlesOfParts>
  <Company>University of Vermont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Gamache, Lillian</dc:creator>
  <cp:lastModifiedBy>Jim Duncan</cp:lastModifiedBy>
  <cp:revision>135</cp:revision>
  <dcterms:created xsi:type="dcterms:W3CDTF">2014-06-25T18:43:31Z</dcterms:created>
  <dcterms:modified xsi:type="dcterms:W3CDTF">2015-01-12T20:43:41Z</dcterms:modified>
</cp:coreProperties>
</file>